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Medium" charset="1" panose="00000600000000000000"/>
      <p:regular r:id="rId14"/>
    </p:embeddedFont>
    <p:embeddedFont>
      <p:font typeface="HK Grotesk Medium Bold" charset="1" panose="00000700000000000000"/>
      <p:regular r:id="rId15"/>
    </p:embeddedFont>
    <p:embeddedFont>
      <p:font typeface="HK Grotesk Medium Italics" charset="1" panose="00000600000000000000"/>
      <p:regular r:id="rId16"/>
    </p:embeddedFont>
    <p:embeddedFont>
      <p:font typeface="HK Grotesk Medium Bold Italics" charset="1" panose="000007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53" Target="slides/slide28.xml" Type="http://schemas.openxmlformats.org/officeDocument/2006/relationships/slide"/><Relationship Id="rId54" Target="slides/slide29.xml" Type="http://schemas.openxmlformats.org/officeDocument/2006/relationships/slide"/><Relationship Id="rId55" Target="slides/slide30.xml" Type="http://schemas.openxmlformats.org/officeDocument/2006/relationships/slide"/><Relationship Id="rId56" Target="slides/slide31.xml" Type="http://schemas.openxmlformats.org/officeDocument/2006/relationships/slide"/><Relationship Id="rId57" Target="slides/slide32.xml" Type="http://schemas.openxmlformats.org/officeDocument/2006/relationships/slide"/><Relationship Id="rId58" Target="slides/slide33.xml" Type="http://schemas.openxmlformats.org/officeDocument/2006/relationships/slide"/><Relationship Id="rId59" Target="slides/slide3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3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641"/>
            <a:ext cx="8458224" cy="368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46"/>
              </a:lnSpc>
            </a:pPr>
            <a:r>
              <a:rPr lang="en-US" spc="-130" sz="13042">
                <a:solidFill>
                  <a:srgbClr val="1E1E1E"/>
                </a:solidFill>
                <a:latin typeface="HK Grotesk Medium"/>
              </a:rPr>
              <a:t>Групповой проект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26463" y="1595076"/>
            <a:ext cx="10180612" cy="766322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747161"/>
            <a:ext cx="699569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1E1E1E"/>
                </a:solidFill>
                <a:latin typeface="HK Grotesk Medium"/>
              </a:rPr>
              <a:t>ВШЭ, биоинформатика, 2022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14520" y="1745569"/>
            <a:ext cx="11358800" cy="78964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65175"/>
            <a:ext cx="1653044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pc="-39" sz="3999">
                <a:solidFill>
                  <a:srgbClr val="556442"/>
                </a:solidFill>
                <a:latin typeface="HK Grotesk Medium Bold"/>
              </a:rPr>
              <a:t>Гистограмма распределения средних ZHUNT Scores по всем кластерам: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04662" y="9575386"/>
            <a:ext cx="65857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Средний ZH-Score по кластеру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2143978" y="5403620"/>
            <a:ext cx="23606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09024" y="3487480"/>
            <a:ext cx="6426883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pc="-99" sz="10000">
                <a:solidFill>
                  <a:srgbClr val="1E1E1E"/>
                </a:solidFill>
                <a:latin typeface="HK Grotesk Medium"/>
              </a:rPr>
              <a:t>Описание функций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9934" y="1732227"/>
            <a:ext cx="9671134" cy="68225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66908" y="733816"/>
            <a:ext cx="17497092" cy="792119"/>
            <a:chOff x="0" y="0"/>
            <a:chExt cx="4608288" cy="20862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608288" cy="208624"/>
            </a:xfrm>
            <a:custGeom>
              <a:avLst/>
              <a:gdLst/>
              <a:ahLst/>
              <a:cxnLst/>
              <a:rect r="r" b="b" t="t" l="l"/>
              <a:pathLst>
                <a:path h="208624" w="4608288">
                  <a:moveTo>
                    <a:pt x="0" y="0"/>
                  </a:moveTo>
                  <a:lnTo>
                    <a:pt x="4608288" y="0"/>
                  </a:lnTo>
                  <a:lnTo>
                    <a:pt x="4608288" y="208624"/>
                  </a:lnTo>
                  <a:lnTo>
                    <a:pt x="0" y="208624"/>
                  </a:lnTo>
                  <a:close/>
                </a:path>
              </a:pathLst>
            </a:custGeom>
            <a:solidFill>
              <a:srgbClr val="C9E265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0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66908" y="733816"/>
          <a:ext cx="17497092" cy="9281347"/>
        </p:xfrm>
        <a:graphic>
          <a:graphicData uri="http://schemas.openxmlformats.org/drawingml/2006/table">
            <a:tbl>
              <a:tblPr/>
              <a:tblGrid>
                <a:gridCol w="1253217"/>
                <a:gridCol w="8013649"/>
                <a:gridCol w="8230225"/>
              </a:tblGrid>
              <a:tr h="80575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cluster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unction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Description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21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0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Exosome complex component, Exosome exonuclease subunit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экзосомальный комплекс - деградация рнк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45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1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Nucleolar protein, rRNA processing protein, alcohol dehydrogenase, ion of 18S rRNA and assembly of small ribosoma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рибосомо-ассоциированный белки и алкогольдегидрогеназа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21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2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transcription elongation factor, RNA polymerase II elongation factor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белки необходимые для элонгации трансляции, осуществляемой РНК-полимеразой II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21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3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(pre-) mRNA splicing protein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белок, удаляющий интроны, для получения матричной РНК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45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4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small nucleolar RNA-associated protein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входит в рибонуклеопротеидный комплекс (малая ядрышковая РНК + белок), модифицируют рРНК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70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5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Lysophosphatidylcholine acyltransferase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Лизофосфатидилхолинацилтрансфераза переносит ацильную группу на лизофосфатидилхолин и образуя, таким образом, фосфатидилхолин. Фосфатилхолин - один из самых распространенных компонентов мембран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45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6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mRNA-capping enzyme subunit alpha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Кэпирование - важная особенность эукариотической мРНК, синтезируемой РНК-полимеразой II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21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7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histone deacetylase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гистондеацетилазы вызывают гипоацетилирование и вследствие, репрессию генов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21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8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Ribosome-releasing factor 2, mitochondrial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факторы терминации — белки, принимающие участие в завершении синтеза белков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45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9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putative copper-transporting ATPase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HK Grotesk Medium"/>
                        </a:rPr>
                        <a:t>медь-транспортирующая атфаза. ферменты активного транспорта ионов с затратами АТФ</a:t>
                      </a:r>
                      <a:endParaRPr lang="en-US" sz="1100"/>
                    </a:p>
                  </a:txBody>
                  <a:tcPr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45508" y="3263551"/>
            <a:ext cx="5913792" cy="3759897"/>
            <a:chOff x="0" y="0"/>
            <a:chExt cx="7885056" cy="50131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1492"/>
              <a:ext cx="7885056" cy="3792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pc="-99" sz="10000">
                  <a:solidFill>
                    <a:srgbClr val="1E1E1E"/>
                  </a:solidFill>
                  <a:latin typeface="HK Grotesk Medium"/>
                </a:rPr>
                <a:t>Тепловая карта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340096"/>
              <a:ext cx="7885056" cy="524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4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5566" y="1574074"/>
            <a:ext cx="9152374" cy="71388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75414" y="366908"/>
            <a:ext cx="14660248" cy="84067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908" y="8773664"/>
            <a:ext cx="642368" cy="64236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66908" y="9565766"/>
            <a:ext cx="642368" cy="614932"/>
            <a:chOff x="0" y="0"/>
            <a:chExt cx="169183" cy="161957"/>
          </a:xfrm>
        </p:grpSpPr>
        <p:sp>
          <p:nvSpPr>
            <p:cNvPr name="Freeform 6" id="6"/>
            <p:cNvSpPr/>
            <p:nvPr/>
          </p:nvSpPr>
          <p:spPr>
            <a:xfrm>
              <a:off x="73726" y="0"/>
              <a:ext cx="21732" cy="161957"/>
            </a:xfrm>
            <a:custGeom>
              <a:avLst/>
              <a:gdLst/>
              <a:ahLst/>
              <a:cxnLst/>
              <a:rect r="r" b="b" t="t" l="l"/>
              <a:pathLst>
                <a:path h="161957" w="21732">
                  <a:moveTo>
                    <a:pt x="10866" y="0"/>
                  </a:moveTo>
                  <a:lnTo>
                    <a:pt x="10866" y="0"/>
                  </a:lnTo>
                  <a:cubicBezTo>
                    <a:pt x="21732" y="53439"/>
                    <a:pt x="21732" y="108518"/>
                    <a:pt x="10866" y="161957"/>
                  </a:cubicBezTo>
                  <a:cubicBezTo>
                    <a:pt x="0" y="108518"/>
                    <a:pt x="0" y="53439"/>
                    <a:pt x="10866" y="0"/>
                  </a:cubicBezTo>
                  <a:close/>
                </a:path>
              </a:pathLst>
            </a:custGeom>
            <a:solidFill>
              <a:srgbClr val="9D94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908" y="9552048"/>
            <a:ext cx="642368" cy="64236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179738" y="8773664"/>
            <a:ext cx="661792" cy="642368"/>
            <a:chOff x="0" y="0"/>
            <a:chExt cx="174299" cy="169183"/>
          </a:xfrm>
        </p:grpSpPr>
        <p:sp>
          <p:nvSpPr>
            <p:cNvPr name="Freeform 10" id="10"/>
            <p:cNvSpPr/>
            <p:nvPr/>
          </p:nvSpPr>
          <p:spPr>
            <a:xfrm>
              <a:off x="75281" y="0"/>
              <a:ext cx="23737" cy="169183"/>
            </a:xfrm>
            <a:custGeom>
              <a:avLst/>
              <a:gdLst/>
              <a:ahLst/>
              <a:cxnLst/>
              <a:rect r="r" b="b" t="t" l="l"/>
              <a:pathLst>
                <a:path h="169183" w="23737">
                  <a:moveTo>
                    <a:pt x="11869" y="0"/>
                  </a:moveTo>
                  <a:lnTo>
                    <a:pt x="11869" y="0"/>
                  </a:lnTo>
                  <a:cubicBezTo>
                    <a:pt x="23737" y="55770"/>
                    <a:pt x="23737" y="113413"/>
                    <a:pt x="11869" y="169183"/>
                  </a:cubicBezTo>
                  <a:cubicBezTo>
                    <a:pt x="0" y="113413"/>
                    <a:pt x="0" y="55770"/>
                    <a:pt x="11869" y="0"/>
                  </a:cubicBezTo>
                  <a:close/>
                </a:path>
              </a:pathLst>
            </a:custGeom>
            <a:solidFill>
              <a:srgbClr val="FFFCD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64245" y="8916413"/>
            <a:ext cx="7879755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pc="-26" sz="2600">
                <a:solidFill>
                  <a:srgbClr val="000000"/>
                </a:solidFill>
                <a:latin typeface="HK Grotesk Light Bold"/>
              </a:rPr>
              <a:t>в данном гене нет предсказанной Z-DNA в промотере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245" y="9694797"/>
            <a:ext cx="5452864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pc="-26" sz="2600">
                <a:solidFill>
                  <a:srgbClr val="000000"/>
                </a:solidFill>
                <a:latin typeface="HK Grotesk Light"/>
              </a:rPr>
              <a:t>этот геном не представлен в кластере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16693753" y="4351211"/>
            <a:ext cx="156924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pc="-30" sz="3000">
                <a:solidFill>
                  <a:srgbClr val="000000"/>
                </a:solidFill>
                <a:latin typeface="HK Grotesk Light Bold"/>
              </a:rPr>
              <a:t>ZH-Score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99162" y="8773664"/>
            <a:ext cx="642368" cy="64236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18586" y="9565766"/>
            <a:ext cx="642368" cy="642368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0199162" y="9565766"/>
            <a:ext cx="661792" cy="642368"/>
            <a:chOff x="0" y="0"/>
            <a:chExt cx="174299" cy="169183"/>
          </a:xfrm>
        </p:grpSpPr>
        <p:sp>
          <p:nvSpPr>
            <p:cNvPr name="Freeform 18" id="18"/>
            <p:cNvSpPr/>
            <p:nvPr/>
          </p:nvSpPr>
          <p:spPr>
            <a:xfrm>
              <a:off x="75281" y="0"/>
              <a:ext cx="23737" cy="169183"/>
            </a:xfrm>
            <a:custGeom>
              <a:avLst/>
              <a:gdLst/>
              <a:ahLst/>
              <a:cxnLst/>
              <a:rect r="r" b="b" t="t" l="l"/>
              <a:pathLst>
                <a:path h="169183" w="23737">
                  <a:moveTo>
                    <a:pt x="11869" y="0"/>
                  </a:moveTo>
                  <a:lnTo>
                    <a:pt x="11869" y="0"/>
                  </a:lnTo>
                  <a:cubicBezTo>
                    <a:pt x="23737" y="55770"/>
                    <a:pt x="23737" y="113413"/>
                    <a:pt x="11869" y="169183"/>
                  </a:cubicBezTo>
                  <a:cubicBezTo>
                    <a:pt x="0" y="113413"/>
                    <a:pt x="0" y="55770"/>
                    <a:pt x="11869" y="0"/>
                  </a:cubicBezTo>
                  <a:close/>
                </a:path>
              </a:pathLst>
            </a:custGeom>
            <a:solidFill>
              <a:srgbClr val="80182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118129" y="8916413"/>
            <a:ext cx="232278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0"/>
              </a:lnSpc>
              <a:spcBef>
                <a:spcPct val="0"/>
              </a:spcBef>
            </a:pPr>
            <a:r>
              <a:rPr lang="en-US" spc="-26" sz="2600">
                <a:solidFill>
                  <a:srgbClr val="000000"/>
                </a:solidFill>
                <a:latin typeface="HK Grotesk Light"/>
              </a:rPr>
              <a:t>500 ZH-Score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18129" y="9708515"/>
            <a:ext cx="3251806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0"/>
              </a:lnSpc>
              <a:spcBef>
                <a:spcPct val="0"/>
              </a:spcBef>
            </a:pPr>
            <a:r>
              <a:rPr lang="en-US" spc="-26" sz="2600">
                <a:solidFill>
                  <a:srgbClr val="000000"/>
                </a:solidFill>
                <a:latin typeface="HK Grotesk Light"/>
              </a:rPr>
              <a:t>10 000 ZH-Score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908" y="2018460"/>
            <a:ext cx="9265618" cy="62500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632526" y="3359466"/>
            <a:ext cx="8336987" cy="36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70"/>
              </a:lnSpc>
            </a:pPr>
            <a:r>
              <a:rPr lang="en-US" spc="-87" sz="8700">
                <a:solidFill>
                  <a:srgbClr val="1E1E1E"/>
                </a:solidFill>
                <a:latin typeface="HK Grotesk Medium"/>
              </a:rPr>
              <a:t>Дополнительная информация по кластерам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58448" y="1617073"/>
            <a:ext cx="14161244" cy="792797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50875"/>
            <a:ext cx="1602074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Визуализация с помощью Dna Features Viewer clust 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78501" y="1556907"/>
            <a:ext cx="13530999" cy="770139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650875"/>
            <a:ext cx="1602074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Визуализация с помощью Dna Features Viewer clust 5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70727" y="1330325"/>
            <a:ext cx="14146546" cy="839582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650875"/>
            <a:ext cx="1602074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Визуализация с помощью Dna Features Viewer clust 7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366064"/>
            <a:ext cx="16627265" cy="64241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70317" y="952500"/>
            <a:ext cx="909230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Аминокислотное выравнивание clust 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66908" y="2053562"/>
            <a:ext cx="3089633" cy="308962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1942" r="-32400" t="-11767" b="-164574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904760" y="2053879"/>
            <a:ext cx="3089633" cy="308962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30" r="-130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442068" y="2053879"/>
            <a:ext cx="3089633" cy="308962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6501" b="-16501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979376" y="2053879"/>
            <a:ext cx="3089633" cy="3089621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328" b="-328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66908" y="6362700"/>
            <a:ext cx="3089633" cy="3089621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802" r="-3802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790476" y="6362700"/>
            <a:ext cx="3089633" cy="3089621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r="0" t="-8713" b="-8713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442068" y="6362700"/>
            <a:ext cx="3089633" cy="3089621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r="0" t="-9600" b="-960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979376" y="6362700"/>
            <a:ext cx="3089633" cy="3089621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r="0" t="-264" b="-264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808219" y="2053879"/>
            <a:ext cx="3089633" cy="3089621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r="0" t="-13306" b="-13306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808219" y="6362700"/>
            <a:ext cx="3089633" cy="3089621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r="0" t="-5764" b="-5764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864414" y="419100"/>
            <a:ext cx="1323172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pc="-89" sz="9000">
                <a:solidFill>
                  <a:srgbClr val="1E1E1E"/>
                </a:solidFill>
                <a:latin typeface="HK Grotesk Medium"/>
              </a:rPr>
              <a:t>Знакомьтесь с командой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6287" y="5324157"/>
            <a:ext cx="2770875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</a:pPr>
            <a:r>
              <a:rPr lang="en-US" spc="-23" sz="2300">
                <a:solidFill>
                  <a:srgbClr val="1E1E1E"/>
                </a:solidFill>
                <a:latin typeface="HK Grotesk Medium"/>
              </a:rPr>
              <a:t>Абу Аль Лабан Надя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31397" y="5324158"/>
            <a:ext cx="2007791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  <a:spcBef>
                <a:spcPct val="0"/>
              </a:spcBef>
            </a:pPr>
            <a:r>
              <a:rPr lang="en-US" spc="-23" sz="2300">
                <a:solidFill>
                  <a:srgbClr val="1E1E1E"/>
                </a:solidFill>
                <a:latin typeface="HK Grotesk Medium Bold"/>
              </a:rPr>
              <a:t>Зелина Полина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37398" y="5324157"/>
            <a:ext cx="2098973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  <a:spcBef>
                <a:spcPct val="0"/>
              </a:spcBef>
            </a:pPr>
            <a:r>
              <a:rPr lang="en-US" spc="-23" sz="2300">
                <a:solidFill>
                  <a:srgbClr val="1E1E1E"/>
                </a:solidFill>
                <a:latin typeface="HK Grotesk Medium Bold"/>
              </a:rPr>
              <a:t>Коновалов Егор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53349" y="5324157"/>
            <a:ext cx="2541687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  <a:spcBef>
                <a:spcPct val="0"/>
              </a:spcBef>
            </a:pPr>
            <a:r>
              <a:rPr lang="en-US" spc="-23" sz="2300">
                <a:solidFill>
                  <a:srgbClr val="1E1E1E"/>
                </a:solidFill>
                <a:latin typeface="HK Grotesk Medium Bold"/>
              </a:rPr>
              <a:t>Крымов Александр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103078" y="5324158"/>
            <a:ext cx="2499916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  <a:spcBef>
                <a:spcPct val="0"/>
              </a:spcBef>
            </a:pPr>
            <a:r>
              <a:rPr lang="en-US" spc="-23" sz="2300">
                <a:solidFill>
                  <a:srgbClr val="1E1E1E"/>
                </a:solidFill>
                <a:latin typeface="HK Grotesk Medium Bold"/>
              </a:rPr>
              <a:t>Михайлова Ксения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1760" y="9633296"/>
            <a:ext cx="3399929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  <a:spcBef>
                <a:spcPct val="0"/>
              </a:spcBef>
            </a:pPr>
            <a:r>
              <a:rPr lang="en-US" spc="-23" sz="2300">
                <a:solidFill>
                  <a:srgbClr val="1E1E1E"/>
                </a:solidFill>
                <a:latin typeface="HK Grotesk Medium Bold"/>
              </a:rPr>
              <a:t>Петропавловский Андрей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31397" y="9633296"/>
            <a:ext cx="2269331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  <a:spcBef>
                <a:spcPct val="0"/>
              </a:spcBef>
            </a:pPr>
            <a:r>
              <a:rPr lang="en-US" spc="-23" sz="2300">
                <a:solidFill>
                  <a:srgbClr val="1E1E1E"/>
                </a:solidFill>
                <a:latin typeface="HK Grotesk Medium Bold"/>
              </a:rPr>
              <a:t>Сесикова Ксения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37398" y="9655005"/>
            <a:ext cx="2036862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pc="-23" sz="2300">
                <a:solidFill>
                  <a:srgbClr val="1E1E1E"/>
                </a:solidFill>
                <a:latin typeface="HK Grotesk Medium Bold"/>
              </a:rPr>
              <a:t>Чекова Милена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71965" y="9655005"/>
            <a:ext cx="2304455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pc="-23" sz="2300">
                <a:solidFill>
                  <a:srgbClr val="1E1E1E"/>
                </a:solidFill>
                <a:latin typeface="HK Grotesk Medium Bold"/>
              </a:rPr>
              <a:t>Шагалкина Дарья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329049" y="9655005"/>
            <a:ext cx="2047974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pc="-23" sz="2300">
                <a:solidFill>
                  <a:srgbClr val="1E1E1E"/>
                </a:solidFill>
                <a:latin typeface="HK Grotesk Medium Bold"/>
              </a:rPr>
              <a:t>Шилова Ксения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3816" y="2202928"/>
            <a:ext cx="16873270" cy="725001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70317" y="952500"/>
            <a:ext cx="909230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Аминокислотное выравнивание clust 5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73799" y="2270440"/>
            <a:ext cx="16085501" cy="666158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70317" y="952500"/>
            <a:ext cx="909230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Аминокислотное выравнивание clust 7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71227" y="366908"/>
            <a:ext cx="6745547" cy="925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8662" y="4195008"/>
            <a:ext cx="7315200" cy="2527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8662" y="7271300"/>
            <a:ext cx="7315200" cy="2527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86400" y="9372501"/>
            <a:ext cx="7315200" cy="2527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26442" y="2436150"/>
            <a:ext cx="15832858" cy="5414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32253" y="952500"/>
            <a:ext cx="1414705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Нуклеотидное выравнивание с Z-DNA clust 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66889" y="2615460"/>
            <a:ext cx="15792411" cy="664284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32253" y="952500"/>
            <a:ext cx="1414705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Нуклеотидное выравнивание с Z-DNA clust 5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4549" y="2520818"/>
            <a:ext cx="17098902" cy="582622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32253" y="952500"/>
            <a:ext cx="1414705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Нуклеотидное выравнивание с Z-DNA clust 7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7413633" cy="82373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32417" y="4474285"/>
            <a:ext cx="6426883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pc="-99" sz="10000">
                <a:solidFill>
                  <a:srgbClr val="1E1E1E"/>
                </a:solidFill>
                <a:latin typeface="HK Grotesk Medium"/>
              </a:rPr>
              <a:t>Бонус :)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832417" y="5839535"/>
            <a:ext cx="45475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Анализ квадруплексов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28925" y="1510280"/>
            <a:ext cx="12230151" cy="818169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50875"/>
            <a:ext cx="1389290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Гистограмма распределения количества генов в кластерах: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971495" y="4853304"/>
            <a:ext cx="3534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27711" y="9625301"/>
            <a:ext cx="111938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Количество генов  по кластерам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609588" y="1694957"/>
            <a:ext cx="11068825" cy="756334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50875"/>
            <a:ext cx="1399877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Гистограмма распределения количества видов в кластерах: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971495" y="4853304"/>
            <a:ext cx="3534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78785" y="9106535"/>
            <a:ext cx="111938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Количество видов по кластерам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78785" y="2256977"/>
            <a:ext cx="10530430" cy="72163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57616"/>
            <a:ext cx="1828800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Гистограмма распределения количества генов с предсказанным квадруплексом в районе промотера: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1821355" y="5262008"/>
            <a:ext cx="3534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78785" y="9106535"/>
            <a:ext cx="1119389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Количество генов с квадруплексом в районе промотера по кластерам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395722" y="6242593"/>
            <a:ext cx="8465883" cy="3885098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>
              <a:off x="-161290" y="232410"/>
              <a:ext cx="12611101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1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90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40" y="1280160"/>
                  </a:cubicBezTo>
                  <a:cubicBezTo>
                    <a:pt x="0" y="2223770"/>
                    <a:pt x="400050" y="3919220"/>
                    <a:pt x="1418590" y="4751070"/>
                  </a:cubicBezTo>
                  <a:cubicBezTo>
                    <a:pt x="2437130" y="5582920"/>
                    <a:pt x="3836670" y="5750560"/>
                    <a:pt x="5152390" y="5767070"/>
                  </a:cubicBezTo>
                  <a:cubicBezTo>
                    <a:pt x="6744970" y="5787390"/>
                    <a:pt x="8346440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40" y="4005580"/>
                    <a:pt x="12611101" y="3355340"/>
                    <a:pt x="12551410" y="2688590"/>
                  </a:cubicBezTo>
                  <a:close/>
                </a:path>
              </a:pathLst>
            </a:custGeom>
            <a:blipFill>
              <a:blip r:embed="rId3"/>
              <a:stretch>
                <a:fillRect l="1327" r="-1327" t="-14998" b="-6832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628664" y="3687835"/>
            <a:ext cx="4191652" cy="4094633"/>
            <a:chOff x="0" y="0"/>
            <a:chExt cx="4828540" cy="4716780"/>
          </a:xfrm>
        </p:grpSpPr>
        <p:sp>
          <p:nvSpPr>
            <p:cNvPr name="Freeform 6" id="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8436" r="-8436" t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05479" y="0"/>
            <a:ext cx="5246370" cy="5246370"/>
            <a:chOff x="0" y="0"/>
            <a:chExt cx="12700000" cy="12700000"/>
          </a:xfrm>
        </p:grpSpPr>
        <p:sp>
          <p:nvSpPr>
            <p:cNvPr name="Freeform 8" id="8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1897" b="-189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05008"/>
            <a:ext cx="4432982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  <a:spcBef>
                <a:spcPct val="0"/>
              </a:spcBef>
            </a:pPr>
            <a:r>
              <a:rPr lang="en-US" spc="-44" sz="4500">
                <a:solidFill>
                  <a:srgbClr val="556442"/>
                </a:solidFill>
                <a:latin typeface="HK Grotesk Medium Bold"/>
              </a:rPr>
              <a:t>Ascomycetes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5163" y="1333102"/>
            <a:ext cx="1003031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0"/>
              </a:lnSpc>
              <a:spcBef>
                <a:spcPct val="0"/>
              </a:spcBef>
            </a:pPr>
            <a:r>
              <a:rPr lang="en-US" spc="-33" sz="3300">
                <a:solidFill>
                  <a:srgbClr val="000000"/>
                </a:solidFill>
                <a:latin typeface="Open Sans"/>
              </a:rPr>
              <a:t> - </a:t>
            </a:r>
            <a:r>
              <a:rPr lang="en-US" spc="-33" sz="3300">
                <a:solidFill>
                  <a:srgbClr val="000000"/>
                </a:solidFill>
                <a:latin typeface="Open Sans"/>
              </a:rPr>
              <a:t>одно из самых </a:t>
            </a:r>
            <a:r>
              <a:rPr lang="en-US" spc="-33" sz="3300">
                <a:solidFill>
                  <a:srgbClr val="000000"/>
                </a:solidFill>
                <a:latin typeface="Open Sans Bold"/>
              </a:rPr>
              <a:t>обширных </a:t>
            </a:r>
            <a:r>
              <a:rPr lang="en-US" spc="-33" sz="3300">
                <a:solidFill>
                  <a:srgbClr val="000000"/>
                </a:solidFill>
                <a:latin typeface="Open Sans"/>
              </a:rPr>
              <a:t>подцарств </a:t>
            </a:r>
            <a:r>
              <a:rPr lang="en-US" spc="-33" sz="3300">
                <a:solidFill>
                  <a:srgbClr val="000000"/>
                </a:solidFill>
                <a:latin typeface="Open Sans"/>
              </a:rPr>
              <a:t>(30 тыс. видов)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2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478" y="5143500"/>
            <a:ext cx="2461229" cy="505102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75163" y="2613262"/>
            <a:ext cx="7775272" cy="732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9"/>
              </a:lnSpc>
              <a:spcBef>
                <a:spcPct val="0"/>
              </a:spcBef>
            </a:pPr>
            <a:r>
              <a:rPr lang="en-US" spc="-21" sz="2199">
                <a:solidFill>
                  <a:srgbClr val="000000"/>
                </a:solidFill>
                <a:latin typeface="Open Sans Bold"/>
              </a:rPr>
              <a:t>Таксономия</a:t>
            </a:r>
            <a:r>
              <a:rPr lang="en-US" spc="-21" sz="2199">
                <a:solidFill>
                  <a:srgbClr val="000000"/>
                </a:solidFill>
                <a:latin typeface="Open Sans Bold"/>
              </a:rPr>
              <a:t>:</a:t>
            </a:r>
          </a:p>
          <a:p>
            <a:pPr algn="just" marL="474979" indent="-237490" lvl="1">
              <a:lnSpc>
                <a:spcPts val="2419"/>
              </a:lnSpc>
              <a:spcBef>
                <a:spcPct val="0"/>
              </a:spcBef>
              <a:buFont typeface="Arial"/>
              <a:buChar char="•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Класс Сахаромицеты: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Kazachstania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Lachancea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Ogataea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Hanseniaspora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Candida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Eremothecium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Saccharomyces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Naumovozyma</a:t>
            </a:r>
          </a:p>
          <a:p>
            <a:pPr algn="just">
              <a:lnSpc>
                <a:spcPts val="2419"/>
              </a:lnSpc>
              <a:spcBef>
                <a:spcPct val="0"/>
              </a:spcBef>
            </a:pPr>
          </a:p>
          <a:p>
            <a:pPr algn="just" marL="474979" indent="-237490" lvl="1">
              <a:lnSpc>
                <a:spcPts val="2419"/>
              </a:lnSpc>
              <a:spcBef>
                <a:spcPct val="0"/>
              </a:spcBef>
              <a:buFont typeface="Arial"/>
              <a:buChar char="•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Класс </a:t>
            </a:r>
            <a:r>
              <a:rPr lang="en-US" spc="-21" sz="2199">
                <a:solidFill>
                  <a:srgbClr val="000000"/>
                </a:solidFill>
                <a:latin typeface="Open Sans"/>
              </a:rPr>
              <a:t>Дотидеомицеты</a:t>
            </a:r>
            <a:r>
              <a:rPr lang="en-US" spc="-21" sz="2199">
                <a:solidFill>
                  <a:srgbClr val="000000"/>
                </a:solidFill>
                <a:latin typeface="Open Sans"/>
              </a:rPr>
              <a:t>: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Alternaria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Bipolaris</a:t>
            </a:r>
          </a:p>
          <a:p>
            <a:pPr algn="just">
              <a:lnSpc>
                <a:spcPts val="2419"/>
              </a:lnSpc>
              <a:spcBef>
                <a:spcPct val="0"/>
              </a:spcBef>
            </a:pPr>
          </a:p>
          <a:p>
            <a:pPr algn="just" marL="474979" indent="-237490" lvl="1">
              <a:lnSpc>
                <a:spcPts val="2419"/>
              </a:lnSpc>
              <a:spcBef>
                <a:spcPct val="0"/>
              </a:spcBef>
              <a:buFont typeface="Arial"/>
              <a:buChar char="•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Класс </a:t>
            </a:r>
            <a:r>
              <a:rPr lang="en-US" spc="-21" sz="2199">
                <a:solidFill>
                  <a:srgbClr val="000000"/>
                </a:solidFill>
                <a:latin typeface="Open Sans"/>
              </a:rPr>
              <a:t>Эуроциомицеты</a:t>
            </a:r>
            <a:r>
              <a:rPr lang="en-US" spc="-21" sz="2199">
                <a:solidFill>
                  <a:srgbClr val="000000"/>
                </a:solidFill>
                <a:latin typeface="Open Sans"/>
              </a:rPr>
              <a:t>: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Trichophyton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Aspergillus</a:t>
            </a:r>
          </a:p>
          <a:p>
            <a:pPr algn="just">
              <a:lnSpc>
                <a:spcPts val="2419"/>
              </a:lnSpc>
              <a:spcBef>
                <a:spcPct val="0"/>
              </a:spcBef>
            </a:pPr>
          </a:p>
          <a:p>
            <a:pPr algn="just" marL="474979" indent="-237490" lvl="1">
              <a:lnSpc>
                <a:spcPts val="2419"/>
              </a:lnSpc>
              <a:spcBef>
                <a:spcPct val="0"/>
              </a:spcBef>
              <a:buFont typeface="Arial"/>
              <a:buChar char="•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Класс Пневмоцистидомицеты:</a:t>
            </a:r>
          </a:p>
          <a:p>
            <a:pPr algn="just" marL="949959" indent="-316653" lvl="2">
              <a:lnSpc>
                <a:spcPts val="2419"/>
              </a:lnSpc>
              <a:spcBef>
                <a:spcPct val="0"/>
              </a:spcBef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Pneumocystis</a:t>
            </a:r>
          </a:p>
          <a:p>
            <a:pPr algn="just">
              <a:lnSpc>
                <a:spcPts val="2419"/>
              </a:lnSpc>
              <a:spcBef>
                <a:spcPct val="0"/>
              </a:spcBef>
            </a:pPr>
          </a:p>
          <a:p>
            <a:pPr algn="just" marL="474979" indent="-237490" lvl="1">
              <a:lnSpc>
                <a:spcPts val="2419"/>
              </a:lnSpc>
              <a:spcBef>
                <a:spcPct val="0"/>
              </a:spcBef>
              <a:buFont typeface="Arial"/>
              <a:buChar char="•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Класс Сордариомицеты:</a:t>
            </a:r>
          </a:p>
          <a:p>
            <a:pPr algn="just" marL="949959" indent="-316653" lvl="2">
              <a:lnSpc>
                <a:spcPts val="2419"/>
              </a:lnSpc>
              <a:buFont typeface="Arial"/>
              <a:buChar char="⚬"/>
            </a:pPr>
            <a:r>
              <a:rPr lang="en-US" spc="-21" sz="2199">
                <a:solidFill>
                  <a:srgbClr val="000000"/>
                </a:solidFill>
                <a:latin typeface="Open Sans"/>
              </a:rPr>
              <a:t>Fusarium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91652" y="2700410"/>
            <a:ext cx="490071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pc="-30" sz="3000">
                <a:solidFill>
                  <a:srgbClr val="000000"/>
                </a:solidFill>
                <a:latin typeface="Open Sans"/>
              </a:rPr>
              <a:t>Широко распростронены </a:t>
            </a:r>
            <a:r>
              <a:rPr lang="en-US" spc="-30" sz="3000">
                <a:solidFill>
                  <a:srgbClr val="000000"/>
                </a:solidFill>
                <a:latin typeface="Open Sans Bold"/>
              </a:rPr>
              <a:t>во всех природных зонах.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08051" y="4405385"/>
            <a:ext cx="3687671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pc="-30" sz="3000">
                <a:solidFill>
                  <a:srgbClr val="000000"/>
                </a:solidFill>
                <a:latin typeface="Open Sans"/>
              </a:rPr>
              <a:t>Используются в </a:t>
            </a:r>
            <a:r>
              <a:rPr lang="en-US" spc="-30" sz="3000">
                <a:solidFill>
                  <a:srgbClr val="000000"/>
                </a:solidFill>
                <a:latin typeface="Open Sans Bold"/>
              </a:rPr>
              <a:t>медицине</a:t>
            </a:r>
            <a:r>
              <a:rPr lang="en-US" spc="-30" sz="300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pc="-30" sz="3000">
                <a:solidFill>
                  <a:srgbClr val="000000"/>
                </a:solidFill>
                <a:latin typeface="Open Sans Bold"/>
              </a:rPr>
              <a:t>хлебопекарном </a:t>
            </a:r>
            <a:r>
              <a:rPr lang="en-US" spc="-30" sz="3000">
                <a:solidFill>
                  <a:srgbClr val="000000"/>
                </a:solidFill>
                <a:latin typeface="Open Sans"/>
              </a:rPr>
              <a:t>деле, а также в </a:t>
            </a:r>
            <a:r>
              <a:rPr lang="en-US" spc="-30" sz="3000">
                <a:solidFill>
                  <a:srgbClr val="000000"/>
                </a:solidFill>
                <a:latin typeface="Open Sans Bold"/>
              </a:rPr>
              <a:t>пище.</a:t>
            </a:r>
          </a:p>
          <a:p>
            <a:pPr>
              <a:lnSpc>
                <a:spcPts val="3300"/>
              </a:lnSpc>
            </a:pP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pc="-30" sz="3000">
                <a:solidFill>
                  <a:srgbClr val="000000"/>
                </a:solidFill>
                <a:latin typeface="Open Sans Bold"/>
              </a:rPr>
              <a:t>Встречаются болезнетворные.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87018" y="1962514"/>
            <a:ext cx="10713963" cy="72957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46733" y="952500"/>
            <a:ext cx="1659453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Гистограмма распределения максимальных Scores по всем кластерам: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-5400000">
            <a:off x="1729589" y="5320212"/>
            <a:ext cx="3534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18569" y="9191625"/>
            <a:ext cx="86508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Максимальный Score по кластерам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47451" y="1659657"/>
            <a:ext cx="10793097" cy="75986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657616"/>
            <a:ext cx="623768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56442"/>
                </a:solidFill>
                <a:latin typeface="HK Grotesk Medium Bold"/>
              </a:rPr>
              <a:t>Средний Quadruplex Score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-5400000">
            <a:off x="1571480" y="4853304"/>
            <a:ext cx="3534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18569" y="9191625"/>
            <a:ext cx="86508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Средний Quardruplex Score в кластерах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2022"/>
          <a:stretch>
            <a:fillRect/>
          </a:stretch>
        </p:blipFill>
        <p:spPr>
          <a:xfrm flipH="false" flipV="false" rot="0">
            <a:off x="2964764" y="1337066"/>
            <a:ext cx="12358471" cy="72758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33816" y="9212945"/>
            <a:ext cx="524507" cy="524507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09565" y="657616"/>
            <a:ext cx="725973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HK Grotesk Medium Bold"/>
              </a:rPr>
              <a:t>Тепловая карта. Квадруплексы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8323" y="9213578"/>
            <a:ext cx="8602663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Medium"/>
              </a:rPr>
              <a:t>в данном гене нет предсказанного квадруплекс</a:t>
            </a:r>
            <a:r>
              <a:rPr lang="en-US" sz="3000">
                <a:solidFill>
                  <a:srgbClr val="000000"/>
                </a:solidFill>
                <a:latin typeface="HK Grotesk Medium"/>
              </a:rPr>
              <a:t>а.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4606873" y="4755893"/>
            <a:ext cx="362191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pc="-30" sz="3000">
                <a:solidFill>
                  <a:srgbClr val="000000"/>
                </a:solidFill>
                <a:latin typeface="HK Grotesk Light Bold"/>
              </a:rPr>
              <a:t>Quardruplex -Score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5019" y="2480617"/>
            <a:ext cx="8321508" cy="532576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098770" y="355600"/>
            <a:ext cx="6426883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pc="-99" sz="10000">
                <a:solidFill>
                  <a:srgbClr val="1E1E1E"/>
                </a:solidFill>
                <a:latin typeface="HK Grotesk Medium"/>
              </a:rPr>
              <a:t>Выводы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59227" y="2122576"/>
            <a:ext cx="92367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E1E1E"/>
                </a:solidFill>
                <a:latin typeface="Open Sans Light"/>
              </a:rPr>
              <a:t>1) Было найдены свыше 10 тысяч кластеров, объединивших хотя бы половину (25) геномов с наличием z-днк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59227" y="4037101"/>
            <a:ext cx="952877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E1E1E"/>
                </a:solidFill>
                <a:latin typeface="Open Sans Light"/>
              </a:rPr>
              <a:t>2) Из них были отобраны 10 с учетом наибольшего покрытия видов и zh-score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93864" y="5435293"/>
            <a:ext cx="945949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E1E1E"/>
                </a:solidFill>
                <a:latin typeface="Open Sans Light"/>
              </a:rPr>
              <a:t>3) Исходя из нескольких факторов (функций, скора proteinortho, zh-score), выбрали 3 кластера и провели их более подробный анализ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59227" y="7368867"/>
            <a:ext cx="923679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E1E1E"/>
                </a:solidFill>
                <a:latin typeface="Open Sans Light"/>
              </a:rPr>
              <a:t>4) Подводя итоги, нам удалось найти консервативную z-dna в генах, кодирующих значимые белки для данных родственных видов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96020" y="3641581"/>
            <a:ext cx="6563280" cy="178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57"/>
              </a:lnSpc>
            </a:pPr>
            <a:r>
              <a:rPr lang="en-US" spc="-63" sz="6325">
                <a:solidFill>
                  <a:srgbClr val="1E1E1E"/>
                </a:solidFill>
                <a:latin typeface="HK Grotesk Medium"/>
              </a:rPr>
              <a:t>Спасибо за внимание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463758"/>
            <a:ext cx="8503606" cy="73594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96020" y="5685299"/>
            <a:ext cx="6563280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pc="-35" sz="3599">
                <a:solidFill>
                  <a:srgbClr val="1E1E1E"/>
                </a:solidFill>
                <a:latin typeface="HK Grotesk Light"/>
              </a:rPr>
              <a:t>Готовы ответить на ваши вопросы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04917" y="3767455"/>
            <a:ext cx="6861373" cy="28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0"/>
              </a:lnSpc>
            </a:pPr>
            <a:r>
              <a:rPr lang="en-US" spc="-66" sz="6700">
                <a:solidFill>
                  <a:srgbClr val="1E1E1E"/>
                </a:solidFill>
                <a:latin typeface="HK Grotesk Medium"/>
              </a:rPr>
              <a:t>Обзор исходных геномов</a:t>
            </a:r>
          </a:p>
          <a:p>
            <a:pPr>
              <a:lnSpc>
                <a:spcPts val="7370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178114" y="1453533"/>
            <a:ext cx="8421087" cy="73799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29683" y="1296586"/>
            <a:ext cx="15428633" cy="649140"/>
            <a:chOff x="0" y="0"/>
            <a:chExt cx="4063508" cy="17096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063509" cy="170967"/>
            </a:xfrm>
            <a:custGeom>
              <a:avLst/>
              <a:gdLst/>
              <a:ahLst/>
              <a:cxnLst/>
              <a:rect r="r" b="b" t="t" l="l"/>
              <a:pathLst>
                <a:path h="170967" w="4063509">
                  <a:moveTo>
                    <a:pt x="0" y="0"/>
                  </a:moveTo>
                  <a:lnTo>
                    <a:pt x="4063509" y="0"/>
                  </a:lnTo>
                  <a:lnTo>
                    <a:pt x="4063509" y="170967"/>
                  </a:lnTo>
                  <a:lnTo>
                    <a:pt x="0" y="170967"/>
                  </a:lnTo>
                  <a:close/>
                </a:path>
              </a:pathLst>
            </a:custGeom>
            <a:solidFill>
              <a:srgbClr val="C9E265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29683" y="1296586"/>
          <a:ext cx="15428633" cy="7961714"/>
        </p:xfrm>
        <a:graphic>
          <a:graphicData uri="http://schemas.openxmlformats.org/drawingml/2006/table">
            <a:tbl>
              <a:tblPr/>
              <a:tblGrid>
                <a:gridCol w="1726882"/>
                <a:gridCol w="3415996"/>
                <a:gridCol w="2571439"/>
                <a:gridCol w="2571439"/>
                <a:gridCol w="2571439"/>
                <a:gridCol w="2571439"/>
              </a:tblGrid>
              <a:tr h="61986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 Bold"/>
                        </a:rPr>
                        <a:t>Номер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 Bold"/>
                        </a:rPr>
                        <a:t>Название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 Bold"/>
                        </a:rPr>
                        <a:t>Длина генома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 Bold"/>
                        </a:rPr>
                        <a:t>GC%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 Bold"/>
                        </a:rPr>
                        <a:t>Доля аннотированных генов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 Bold"/>
                        </a:rPr>
                        <a:t>Кол-во Z-DNA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Kazachstania africana CBS 2517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11,130,140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36,3068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0.710668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3622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5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2.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Kazachstania naganishii CBS 8797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10,845,821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45,8879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0.740008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19026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Kazachstania barnettii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12,616,033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33,7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0.644475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4443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Kazachstania saulgeensis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12,935,755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32,2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0.646064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6046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5.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Kazachstania exigua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13,507,013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33,3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0.619264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5467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35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6.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Lachancea thermotolerans CBS 6340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10392862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47,2838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0.73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42003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7.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Lachancea fermentati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10264457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42,582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0.77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22475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8.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Lachancea lanzarotensis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11092131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44,3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0.68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13887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9.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Lachancea mirantina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10117267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45,1112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0.74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22109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10.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Lachancea quebecensis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10229370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46,7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0.74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36547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11.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Alternaria atra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78177382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39,6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0.31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132920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12.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Alternaria rosae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84993594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33,8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0.38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139812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13.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Ogataea angusta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30596185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49,4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0.41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28353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14.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Ogataea haglerorum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30377204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49,3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0.39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28766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15.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Ogataea polymorpha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37588682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47,9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0.51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 Light"/>
                        </a:rPr>
                        <a:t>21991</a:t>
                      </a:r>
                      <a:endParaRPr lang="en-US" sz="1100"/>
                    </a:p>
                  </a:txBody>
                  <a:tcPr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44" t="0" r="1344" b="0"/>
          <a:stretch>
            <a:fillRect/>
          </a:stretch>
        </p:blipFill>
        <p:spPr>
          <a:xfrm flipH="false" flipV="false" rot="0">
            <a:off x="3835558" y="1509392"/>
            <a:ext cx="11274358" cy="79959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81000"/>
            <a:ext cx="1513473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pc="-44" sz="4500">
                <a:solidFill>
                  <a:srgbClr val="556442"/>
                </a:solidFill>
                <a:latin typeface="HK Grotesk Medium Bold"/>
              </a:rPr>
              <a:t>Гистограмма распределения количества генов в кластерах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38579" y="9438672"/>
            <a:ext cx="36683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Количество генов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590530" y="4853304"/>
            <a:ext cx="3534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61837" y="1307825"/>
            <a:ext cx="11564327" cy="795047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81000"/>
            <a:ext cx="15253891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r>
              <a:rPr lang="en-US" spc="-44" sz="4500">
                <a:solidFill>
                  <a:srgbClr val="556442"/>
                </a:solidFill>
                <a:latin typeface="HK Grotesk Medium Bold"/>
              </a:rPr>
              <a:t>Гистограмма распределения количества видов в кластерах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12658" y="9191625"/>
            <a:ext cx="37250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Количество видов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304406" y="4992868"/>
            <a:ext cx="3534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49538" y="1939125"/>
            <a:ext cx="11188923" cy="76639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09575"/>
            <a:ext cx="16502661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  <a:spcBef>
                <a:spcPct val="0"/>
              </a:spcBef>
            </a:pPr>
            <a:r>
              <a:rPr lang="en-US" spc="-44" sz="4500">
                <a:solidFill>
                  <a:srgbClr val="556442"/>
                </a:solidFill>
                <a:latin typeface="HK Grotesk Medium Bold"/>
              </a:rPr>
              <a:t>Гистограмма распределения количества генов с предсказанной Z-DNA в районе промотера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25072" y="9536368"/>
            <a:ext cx="103133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Количество генов, где Z-ДНК возле промотера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492108" y="5480888"/>
            <a:ext cx="3534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733816" cy="733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22378" y="1522608"/>
            <a:ext cx="11443244" cy="78862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05008"/>
            <a:ext cx="14582614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  <a:spcBef>
                <a:spcPct val="0"/>
              </a:spcBef>
            </a:pPr>
            <a:r>
              <a:rPr lang="en-US" spc="-39" sz="3999">
                <a:solidFill>
                  <a:srgbClr val="556442"/>
                </a:solidFill>
                <a:latin typeface="HK Grotesk Medium Bold"/>
              </a:rPr>
              <a:t>Гистограмма распределения максимальных ZHUNT Scores по всем кластерам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1304406" y="4992868"/>
            <a:ext cx="3534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Частота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26726" y="9342218"/>
            <a:ext cx="82345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56442"/>
                </a:solidFill>
                <a:latin typeface="Open Sans Light"/>
              </a:rPr>
              <a:t>Максимальный ZH-Score по кластеру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DAFDkceWEuM</dc:identifier>
  <dcterms:modified xsi:type="dcterms:W3CDTF">2011-08-01T06:04:30Z</dcterms:modified>
  <cp:revision>1</cp:revision>
  <dc:title>Оранжевый Четкий Иллюстрация Люди Образование Слайдовая Презентация</dc:title>
</cp:coreProperties>
</file>